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5" r:id="rId5"/>
    <p:sldId id="264" r:id="rId6"/>
    <p:sldId id="261" r:id="rId7"/>
    <p:sldId id="262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1484784"/>
            <a:ext cx="55446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занятие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речи и изобразительной деятельности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первой младшей группе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«Ты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плыви, плыви кораблик»</a:t>
            </a:r>
          </a:p>
        </p:txBody>
      </p:sp>
    </p:spTree>
    <p:extLst>
      <p:ext uri="{BB962C8B-B14F-4D97-AF65-F5344CB8AC3E}">
        <p14:creationId xmlns:p14="http://schemas.microsoft.com/office/powerpoint/2010/main" val="2660288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0232" y="-243408"/>
            <a:ext cx="2443644" cy="2009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76689"/>
            <a:ext cx="74888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endParaRPr lang="ru-RU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Обучающие: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действовать малыша по словесной инструкции;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речь детей, привлекая их к проговариванию новых слов;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расширению активного словаря.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познавательную деятельность;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память, образное мышление;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координацию обеих рук, мелкую моторику пальцев;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образно – игровые и имитационные движения в сочетании с музыкой.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Воспитывающие: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в детях радостное ощущение от активного участия в совместной коллективной работе.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042" y="471994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оборудование: </a:t>
            </a: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грушка кораблик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сюжетные картинки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бумаги с заготовкой кораблика карандаши.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72094" y="4293096"/>
            <a:ext cx="1819920" cy="2038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070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39194"/>
            <a:ext cx="5112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111111"/>
                </a:solidFill>
                <a:latin typeface="Arial"/>
              </a:rPr>
              <a:t>Светает рано по утрам,</a:t>
            </a:r>
          </a:p>
          <a:p>
            <a:pPr algn="ctr"/>
            <a:r>
              <a:rPr lang="ru-RU" dirty="0">
                <a:solidFill>
                  <a:srgbClr val="111111"/>
                </a:solidFill>
                <a:latin typeface="Arial"/>
              </a:rPr>
              <a:t>Проталины и тут и там.</a:t>
            </a:r>
          </a:p>
          <a:p>
            <a:pPr algn="ctr"/>
            <a:r>
              <a:rPr lang="ru-RU" dirty="0">
                <a:solidFill>
                  <a:srgbClr val="111111"/>
                </a:solidFill>
                <a:latin typeface="Arial"/>
              </a:rPr>
              <a:t>Ручей шумит как водопад.</a:t>
            </a:r>
          </a:p>
          <a:p>
            <a:pPr algn="ctr"/>
            <a:r>
              <a:rPr lang="ru-RU" dirty="0">
                <a:solidFill>
                  <a:srgbClr val="111111"/>
                </a:solidFill>
                <a:latin typeface="Arial"/>
              </a:rPr>
              <a:t>Скворцы к скворечнику летят.</a:t>
            </a:r>
          </a:p>
          <a:p>
            <a:pPr algn="ctr"/>
            <a:r>
              <a:rPr lang="ru-RU" dirty="0">
                <a:solidFill>
                  <a:srgbClr val="111111"/>
                </a:solidFill>
                <a:latin typeface="Arial"/>
              </a:rPr>
              <a:t>Звенят под крышами капели,</a:t>
            </a:r>
          </a:p>
          <a:p>
            <a:pPr algn="ctr"/>
            <a:r>
              <a:rPr lang="ru-RU" dirty="0">
                <a:solidFill>
                  <a:srgbClr val="111111"/>
                </a:solidFill>
                <a:latin typeface="Arial"/>
              </a:rPr>
              <a:t>Медведь со снежной встал постели.</a:t>
            </a:r>
          </a:p>
          <a:p>
            <a:pPr algn="ctr"/>
            <a:r>
              <a:rPr lang="ru-RU" dirty="0">
                <a:solidFill>
                  <a:srgbClr val="111111"/>
                </a:solidFill>
                <a:latin typeface="Arial"/>
              </a:rPr>
              <a:t>Всех солнышко теплом ласкает.</a:t>
            </a:r>
          </a:p>
          <a:p>
            <a:pPr algn="ctr"/>
            <a:r>
              <a:rPr lang="ru-RU" dirty="0">
                <a:solidFill>
                  <a:srgbClr val="111111"/>
                </a:solidFill>
                <a:latin typeface="Arial"/>
              </a:rPr>
              <a:t>Кто это время года знает</a:t>
            </a:r>
            <a:r>
              <a:rPr lang="ru-RU" dirty="0" smtClean="0">
                <a:solidFill>
                  <a:srgbClr val="111111"/>
                </a:solidFill>
                <a:latin typeface="Arial"/>
              </a:rPr>
              <a:t>?</a:t>
            </a:r>
            <a:r>
              <a:rPr lang="ru-RU" i="1" dirty="0">
                <a:solidFill>
                  <a:srgbClr val="111111"/>
                </a:solidFill>
                <a:latin typeface="Arial"/>
              </a:rPr>
              <a:t> </a:t>
            </a:r>
            <a:r>
              <a:rPr lang="ru-RU" i="1" dirty="0" smtClean="0">
                <a:solidFill>
                  <a:srgbClr val="111111"/>
                </a:solidFill>
                <a:latin typeface="Arial"/>
              </a:rPr>
              <a:t>Весна</a:t>
            </a:r>
            <a:endParaRPr lang="ru-RU" b="0" i="0" dirty="0">
              <a:solidFill>
                <a:srgbClr val="111111"/>
              </a:solidFill>
              <a:effectLst/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0634" y="26369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Солнышко 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такое ласковое, яркое, нам дарит тепло. К</a:t>
            </a:r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огда 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светит ярко </a:t>
            </a:r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солнце снег 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начинает таять и бегут </a:t>
            </a:r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ручьи.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568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111111"/>
                </a:solidFill>
                <a:latin typeface="Arial"/>
              </a:rPr>
              <a:t>Поможем </a:t>
            </a:r>
            <a:r>
              <a:rPr lang="ru-RU" dirty="0">
                <a:solidFill>
                  <a:srgbClr val="111111"/>
                </a:solidFill>
                <a:latin typeface="Arial"/>
              </a:rPr>
              <a:t>ручейку быстрее бежать. Приготовили наши пальчики</a:t>
            </a:r>
            <a:r>
              <a:rPr lang="ru-RU" dirty="0" smtClean="0">
                <a:solidFill>
                  <a:srgbClr val="111111"/>
                </a:solidFill>
                <a:latin typeface="Arial"/>
              </a:rPr>
              <a:t>.</a:t>
            </a:r>
          </a:p>
          <a:p>
            <a:endParaRPr lang="ru-RU" dirty="0">
              <a:solidFill>
                <a:srgbClr val="111111"/>
              </a:solidFill>
              <a:latin typeface="Arial"/>
            </a:endParaRPr>
          </a:p>
          <a:p>
            <a:pPr algn="ctr"/>
            <a:r>
              <a:rPr lang="ru-RU" i="1" dirty="0" err="1" smtClean="0">
                <a:solidFill>
                  <a:srgbClr val="111111"/>
                </a:solidFill>
                <a:latin typeface="Arial"/>
              </a:rPr>
              <a:t>Физкульминутка</a:t>
            </a:r>
            <a:r>
              <a:rPr lang="ru-RU" i="1" dirty="0" smtClean="0">
                <a:solidFill>
                  <a:srgbClr val="111111"/>
                </a:solidFill>
                <a:latin typeface="Arial"/>
              </a:rPr>
              <a:t> «Ручеек».</a:t>
            </a:r>
            <a:endParaRPr lang="ru-RU" dirty="0">
              <a:solidFill>
                <a:srgbClr val="111111"/>
              </a:solidFill>
              <a:latin typeface="Arial"/>
            </a:endParaRPr>
          </a:p>
          <a:p>
            <a:r>
              <a:rPr lang="ru-RU" dirty="0">
                <a:solidFill>
                  <a:srgbClr val="111111"/>
                </a:solidFill>
                <a:latin typeface="Arial"/>
              </a:rPr>
              <a:t>Солнце ласково смеется, (отчерчиваем в воздухе круг указательными</a:t>
            </a:r>
          </a:p>
          <a:p>
            <a:r>
              <a:rPr lang="ru-RU" dirty="0">
                <a:solidFill>
                  <a:srgbClr val="111111"/>
                </a:solidFill>
                <a:latin typeface="Arial"/>
              </a:rPr>
              <a:t>пальчиками)</a:t>
            </a:r>
          </a:p>
          <a:p>
            <a:r>
              <a:rPr lang="ru-RU" dirty="0">
                <a:solidFill>
                  <a:srgbClr val="111111"/>
                </a:solidFill>
                <a:latin typeface="Arial"/>
              </a:rPr>
              <a:t>Светит ярче, горячей, </a:t>
            </a:r>
            <a:r>
              <a:rPr lang="ru-RU" i="1" dirty="0">
                <a:solidFill>
                  <a:srgbClr val="111111"/>
                </a:solidFill>
                <a:latin typeface="Arial"/>
              </a:rPr>
              <a:t>(показываем растопыренные ладони)</a:t>
            </a:r>
            <a:endParaRPr lang="ru-RU" dirty="0">
              <a:solidFill>
                <a:srgbClr val="111111"/>
              </a:solidFill>
              <a:latin typeface="Arial"/>
            </a:endParaRPr>
          </a:p>
          <a:p>
            <a:r>
              <a:rPr lang="ru-RU" dirty="0">
                <a:solidFill>
                  <a:srgbClr val="111111"/>
                </a:solidFill>
                <a:latin typeface="Arial"/>
              </a:rPr>
              <a:t>Из пригорка звонко льется (указательным пальцем правой руки проводим</a:t>
            </a:r>
          </a:p>
          <a:p>
            <a:r>
              <a:rPr lang="ru-RU" dirty="0">
                <a:solidFill>
                  <a:srgbClr val="111111"/>
                </a:solidFill>
                <a:latin typeface="Arial"/>
              </a:rPr>
              <a:t>по ладони левой)</a:t>
            </a:r>
          </a:p>
          <a:p>
            <a:r>
              <a:rPr lang="ru-RU" dirty="0">
                <a:solidFill>
                  <a:srgbClr val="111111"/>
                </a:solidFill>
                <a:latin typeface="Arial"/>
              </a:rPr>
              <a:t>Разговорчивый ручей. (указательным пальцем левой руки проводим</a:t>
            </a:r>
          </a:p>
          <a:p>
            <a:r>
              <a:rPr lang="ru-RU" dirty="0">
                <a:solidFill>
                  <a:srgbClr val="111111"/>
                </a:solidFill>
                <a:latin typeface="Arial"/>
              </a:rPr>
              <a:t>по ладони правой)</a:t>
            </a:r>
          </a:p>
          <a:p>
            <a:r>
              <a:rPr lang="ru-RU" dirty="0">
                <a:solidFill>
                  <a:srgbClr val="111111"/>
                </a:solidFill>
                <a:latin typeface="Arial"/>
              </a:rPr>
              <a:t>Я журчу, журчу, журчу, </a:t>
            </a:r>
            <a:r>
              <a:rPr lang="ru-RU" i="1" dirty="0">
                <a:solidFill>
                  <a:srgbClr val="111111"/>
                </a:solidFill>
                <a:latin typeface="Arial"/>
              </a:rPr>
              <a:t>(ладошки вперед, шевеля пальчиками)</a:t>
            </a:r>
            <a:endParaRPr lang="ru-RU" dirty="0">
              <a:solidFill>
                <a:srgbClr val="111111"/>
              </a:solidFill>
              <a:latin typeface="Arial"/>
            </a:endParaRPr>
          </a:p>
          <a:p>
            <a:r>
              <a:rPr lang="ru-RU" dirty="0">
                <a:solidFill>
                  <a:srgbClr val="111111"/>
                </a:solidFill>
                <a:latin typeface="Arial"/>
              </a:rPr>
              <a:t>Гладко камешки точу, </a:t>
            </a:r>
            <a:r>
              <a:rPr lang="ru-RU" i="1" dirty="0">
                <a:solidFill>
                  <a:srgbClr val="111111"/>
                </a:solidFill>
                <a:latin typeface="Arial"/>
              </a:rPr>
              <a:t>(потираем ладошки)</a:t>
            </a:r>
            <a:endParaRPr lang="ru-RU" dirty="0">
              <a:solidFill>
                <a:srgbClr val="111111"/>
              </a:solidFill>
              <a:latin typeface="Arial"/>
            </a:endParaRPr>
          </a:p>
          <a:p>
            <a:r>
              <a:rPr lang="ru-RU" dirty="0">
                <a:solidFill>
                  <a:srgbClr val="111111"/>
                </a:solidFill>
                <a:latin typeface="Arial"/>
              </a:rPr>
              <a:t>Синей лентой разбегусь, (</a:t>
            </a:r>
            <a:r>
              <a:rPr lang="ru-RU" i="1" dirty="0">
                <a:solidFill>
                  <a:srgbClr val="111111"/>
                </a:solidFill>
                <a:latin typeface="Arial"/>
              </a:rPr>
              <a:t>«змейкой»</a:t>
            </a:r>
            <a:r>
              <a:rPr lang="ru-RU" dirty="0">
                <a:solidFill>
                  <a:srgbClr val="111111"/>
                </a:solidFill>
                <a:latin typeface="Arial"/>
              </a:rPr>
              <a:t> ладошками)</a:t>
            </a:r>
          </a:p>
          <a:p>
            <a:r>
              <a:rPr lang="ru-RU" dirty="0">
                <a:solidFill>
                  <a:srgbClr val="111111"/>
                </a:solidFill>
                <a:latin typeface="Arial"/>
              </a:rPr>
              <a:t>В речку полную вольюсь. (соединить ладошки, разъединенные в</a:t>
            </a:r>
          </a:p>
          <a:p>
            <a:r>
              <a:rPr lang="ru-RU" dirty="0">
                <a:solidFill>
                  <a:srgbClr val="111111"/>
                </a:solidFill>
                <a:latin typeface="Arial"/>
              </a:rPr>
              <a:t>стороны)</a:t>
            </a:r>
          </a:p>
          <a:p>
            <a:r>
              <a:rPr lang="ru-RU" dirty="0">
                <a:solidFill>
                  <a:srgbClr val="111111"/>
                </a:solidFill>
                <a:latin typeface="Arial"/>
              </a:rPr>
              <a:t>Хороша моя водица, </a:t>
            </a:r>
            <a:r>
              <a:rPr lang="ru-RU" i="1" dirty="0">
                <a:solidFill>
                  <a:srgbClr val="111111"/>
                </a:solidFill>
                <a:latin typeface="Arial"/>
              </a:rPr>
              <a:t>(массируем большим пальцем все остальные)</a:t>
            </a:r>
            <a:endParaRPr lang="ru-RU" dirty="0">
              <a:solidFill>
                <a:srgbClr val="111111"/>
              </a:solidFill>
              <a:latin typeface="Arial"/>
            </a:endParaRPr>
          </a:p>
          <a:p>
            <a:r>
              <a:rPr lang="ru-RU" dirty="0">
                <a:solidFill>
                  <a:srgbClr val="111111"/>
                </a:solidFill>
                <a:latin typeface="Arial"/>
              </a:rPr>
              <a:t>Наклонись ко мне напиться. (наклон, руки </a:t>
            </a:r>
            <a:r>
              <a:rPr lang="ru-RU" i="1" dirty="0">
                <a:solidFill>
                  <a:srgbClr val="111111"/>
                </a:solidFill>
                <a:latin typeface="Arial"/>
              </a:rPr>
              <a:t>«горсткой»</a:t>
            </a:r>
            <a:r>
              <a:rPr lang="ru-RU" dirty="0">
                <a:solidFill>
                  <a:srgbClr val="111111"/>
                </a:solidFill>
                <a:latin typeface="Arial"/>
              </a:rPr>
              <a:t>)</a:t>
            </a:r>
          </a:p>
          <a:p>
            <a:r>
              <a:rPr lang="ru-RU" dirty="0">
                <a:solidFill>
                  <a:srgbClr val="111111"/>
                </a:solidFill>
                <a:latin typeface="Arial"/>
              </a:rPr>
              <a:t>Речка, травы шевеля, </a:t>
            </a:r>
            <a:r>
              <a:rPr lang="ru-RU" i="1" dirty="0">
                <a:solidFill>
                  <a:srgbClr val="111111"/>
                </a:solidFill>
                <a:latin typeface="Arial"/>
              </a:rPr>
              <a:t>(шевелим пальчиками)</a:t>
            </a:r>
            <a:endParaRPr lang="ru-RU" dirty="0">
              <a:solidFill>
                <a:srgbClr val="111111"/>
              </a:solidFill>
              <a:latin typeface="Arial"/>
            </a:endParaRPr>
          </a:p>
          <a:p>
            <a:r>
              <a:rPr lang="ru-RU" dirty="0">
                <a:solidFill>
                  <a:srgbClr val="111111"/>
                </a:solidFill>
                <a:latin typeface="Arial"/>
              </a:rPr>
              <a:t>Ручейком зовет меня. (плавные движения ладонями из стороны в</a:t>
            </a:r>
          </a:p>
          <a:p>
            <a:r>
              <a:rPr lang="ru-RU" dirty="0">
                <a:solidFill>
                  <a:srgbClr val="111111"/>
                </a:solidFill>
                <a:latin typeface="Arial"/>
              </a:rPr>
              <a:t>стороны</a:t>
            </a:r>
            <a:r>
              <a:rPr lang="ru-RU" dirty="0" smtClean="0">
                <a:solidFill>
                  <a:srgbClr val="111111"/>
                </a:solidFill>
                <a:latin typeface="Arial"/>
              </a:rPr>
              <a:t>).</a:t>
            </a:r>
            <a:endParaRPr lang="ru-RU" b="0" i="0" dirty="0">
              <a:solidFill>
                <a:srgbClr val="111111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7272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0259" y="5805264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нарисуем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нарисуем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кораблики. У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на столе стоит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карандаши, давайте возьмем красный карандаш и раскрасим им флаг на нашем корабле.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C:\Users\User\Desktop\фото Кате\IMG_15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5" y="1412776"/>
            <a:ext cx="5400600" cy="405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249" y="695033"/>
            <a:ext cx="2107952" cy="2107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476723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Мишка всю зиму спал, ждал весны, у него есть мечта, он мечтает поплавать на кораблике по ручейку.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4048" y="2348880"/>
            <a:ext cx="1039359" cy="1233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054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то Кате\IMG_15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91055"/>
            <a:ext cx="7056784" cy="5292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332656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Коричневым карандашом раскрасили корму кораблика.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24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3326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зелёным карандашом паруса на корабле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4098" name="Picture 2" descr="C:\Users\User\Desktop\фото Кате\IMG_15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24" y="908720"/>
            <a:ext cx="7272808" cy="5454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610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43513"/>
            <a:ext cx="75615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000000"/>
                </a:solidFill>
                <a:latin typeface="Georgia"/>
              </a:rPr>
              <a:t>Синим карандашом мы нарисовали </a:t>
            </a:r>
            <a:r>
              <a:rPr lang="ru-RU" dirty="0">
                <a:solidFill>
                  <a:srgbClr val="000000"/>
                </a:solidFill>
                <a:latin typeface="Georgia"/>
              </a:rPr>
              <a:t>на море волны, чтобы они то поднимали, то опускали наш кораблик. </a:t>
            </a:r>
            <a:endParaRPr lang="ru-RU" dirty="0" smtClean="0">
              <a:solidFill>
                <a:srgbClr val="000000"/>
              </a:solidFill>
              <a:latin typeface="Georgia"/>
            </a:endParaRPr>
          </a:p>
          <a:p>
            <a:pPr lvl="0" algn="ctr"/>
            <a:r>
              <a:rPr lang="ru-RU" dirty="0" smtClean="0">
                <a:solidFill>
                  <a:srgbClr val="000000"/>
                </a:solidFill>
                <a:latin typeface="Georgia"/>
              </a:rPr>
              <a:t>Вот такие кораблики у нас получились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Мишке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кораблики понравились</a:t>
            </a:r>
            <a:r>
              <a:rPr lang="ru-RU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красивые и он хочет на всех покататься.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ser\Desktop\фото Кате\IMG_15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83"/>
          <a:stretch/>
        </p:blipFill>
        <p:spPr bwMode="auto">
          <a:xfrm>
            <a:off x="562894" y="1844824"/>
            <a:ext cx="6553693" cy="4247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403" y="4221088"/>
            <a:ext cx="2066019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7944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286</Words>
  <Application>Microsoft Office PowerPoint</Application>
  <PresentationFormat>Экран (4:3)</PresentationFormat>
  <Paragraphs>57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2018-05-15T22:01:55Z</dcterms:created>
  <dcterms:modified xsi:type="dcterms:W3CDTF">2018-05-20T14:19:28Z</dcterms:modified>
</cp:coreProperties>
</file>